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315" r:id="rId4"/>
    <p:sldId id="335" r:id="rId5"/>
    <p:sldId id="333" r:id="rId6"/>
    <p:sldId id="317" r:id="rId7"/>
    <p:sldId id="277" r:id="rId8"/>
    <p:sldId id="318" r:id="rId9"/>
    <p:sldId id="337" r:id="rId10"/>
    <p:sldId id="334" r:id="rId11"/>
    <p:sldId id="323" r:id="rId12"/>
    <p:sldId id="338" r:id="rId13"/>
    <p:sldId id="271" r:id="rId14"/>
    <p:sldId id="339" r:id="rId15"/>
    <p:sldId id="34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9353" autoAdjust="0"/>
  </p:normalViewPr>
  <p:slideViewPr>
    <p:cSldViewPr>
      <p:cViewPr>
        <p:scale>
          <a:sx n="50" d="100"/>
          <a:sy n="50" d="100"/>
        </p:scale>
        <p:origin x="-195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A6D02-3C2A-4EB8-A553-45CF1628C9FF}" type="doc">
      <dgm:prSet loTypeId="urn:microsoft.com/office/officeart/2005/8/layout/radial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F71977-0BDA-42E8-91FC-11713A4C3F31}">
      <dgm:prSet phldrT="[Текст]" custT="1"/>
      <dgm:spPr>
        <a:xfrm>
          <a:off x="253919" y="1097060"/>
          <a:ext cx="1047005" cy="1047005"/>
        </a:xfr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tint val="50000"/>
                <a:satMod val="300000"/>
              </a:srgbClr>
            </a:gs>
            <a:gs pos="35000">
              <a:srgbClr val="9BBB59">
                <a:hueOff val="11250264"/>
                <a:satOff val="-16880"/>
                <a:lumOff val="-2745"/>
                <a:alphaOff val="0"/>
                <a:tint val="37000"/>
                <a:satMod val="30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РЕЗУЛЬТАТ </a:t>
          </a:r>
        </a:p>
        <a:p>
          <a:r>
            <a:rPr lang="ru-RU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повышение </a:t>
          </a:r>
          <a:r>
            <a:rPr lang="ru-RU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качество </a:t>
          </a:r>
          <a:r>
            <a:rPr lang="ru-RU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проф. </a:t>
          </a:r>
          <a:r>
            <a:rPr lang="ru-RU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деятельности, образовательных результатов</a:t>
          </a:r>
          <a:endParaRPr lang="ru-RU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58B54E2-F7DC-43DC-9D32-6461B24A760E}">
      <dgm:prSet phldrT="[Текст]" custT="1"/>
      <dgm:spPr>
        <a:xfrm>
          <a:off x="830145" y="2870499"/>
          <a:ext cx="1047005" cy="1047005"/>
        </a:xfrm>
        <a:gradFill rotWithShape="0">
          <a:gsLst>
            <a:gs pos="0">
              <a:srgbClr val="9BBB59">
                <a:hueOff val="8437698"/>
                <a:satOff val="-12660"/>
                <a:lumOff val="-2059"/>
                <a:alphaOff val="0"/>
                <a:tint val="50000"/>
                <a:satMod val="300000"/>
              </a:srgbClr>
            </a:gs>
            <a:gs pos="35000">
              <a:srgbClr val="9BBB59">
                <a:hueOff val="8437698"/>
                <a:satOff val="-12660"/>
                <a:lumOff val="-2059"/>
                <a:alphaOff val="0"/>
                <a:tint val="37000"/>
                <a:satMod val="300000"/>
              </a:srgbClr>
            </a:gs>
            <a:gs pos="100000">
              <a:srgbClr val="9BBB59">
                <a:hueOff val="8437698"/>
                <a:satOff val="-12660"/>
                <a:lumOff val="-2059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ПОВЫШЕНИЕ </a:t>
          </a:r>
          <a:r>
            <a:rPr lang="ru-RU" sz="1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КВАЛИФИКАЦИ</a:t>
          </a:r>
        </a:p>
        <a:p>
          <a:r>
            <a:rPr lang="ru-RU" sz="1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различных категорий,</a:t>
          </a:r>
          <a:endParaRPr lang="ru-RU" sz="12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r>
            <a:rPr lang="ru-RU" sz="1200" b="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 всем направлениям</a:t>
          </a:r>
        </a:p>
      </dgm:t>
    </dgm:pt>
    <dgm:pt modelId="{BED6E3AB-CA24-48BC-8FB4-5AEC866DBE00}">
      <dgm:prSet phldrT="[Текст]" custT="1"/>
      <dgm:spPr>
        <a:xfrm>
          <a:off x="2694849" y="2870499"/>
          <a:ext cx="1047005" cy="1047005"/>
        </a:xfr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tint val="50000"/>
                <a:satMod val="300000"/>
              </a:srgbClr>
            </a:gs>
            <a:gs pos="35000">
              <a:srgbClr val="9BBB59">
                <a:hueOff val="5625132"/>
                <a:satOff val="-8440"/>
                <a:lumOff val="-1373"/>
                <a:alphaOff val="0"/>
                <a:tint val="37000"/>
                <a:satMod val="30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4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ИНСТРУМЕНТ</a:t>
          </a:r>
        </a:p>
        <a:p>
          <a:r>
            <a:rPr lang="ru-RU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планирование, подбор инструментария, взаимодействие и сотрудничество</a:t>
          </a:r>
        </a:p>
      </dgm:t>
    </dgm:pt>
    <dgm:pt modelId="{ACD5EFF6-1C6E-4FE2-9CAA-78CC0571FEEE}">
      <dgm:prSet phldrT="[Текст]" custT="1"/>
      <dgm:spPr>
        <a:xfrm>
          <a:off x="1762497" y="1015"/>
          <a:ext cx="1047005" cy="1047005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ДИАГНОСТИКА</a:t>
          </a:r>
          <a:r>
            <a:rPr lang="ru-RU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1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проф</a:t>
          </a:r>
          <a:r>
            <a:rPr lang="ru-RU" sz="11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</a:t>
          </a:r>
          <a:r>
            <a:rPr lang="ru-RU" sz="11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дефицитов относительно требований стандарта </a:t>
          </a:r>
          <a:r>
            <a:rPr lang="ru-RU" sz="11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"ПЕДАГОГ"</a:t>
          </a:r>
        </a:p>
      </dgm:t>
    </dgm:pt>
    <dgm:pt modelId="{30B67F5B-D323-4110-8D27-21B493B2BF24}">
      <dgm:prSet phldrT="[Текст]" custT="1"/>
      <dgm:spPr>
        <a:xfrm>
          <a:off x="1538138" y="1362868"/>
          <a:ext cx="1495722" cy="1495722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4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ИМЦ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и </a:t>
          </a: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научно-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методический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совет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B4762D0-9BA9-4E54-AC45-56E8236DE3F6}" type="sibTrans" cxnId="{C9959AAC-30CE-4B0B-8E2F-3EA93C86A471}">
      <dgm:prSet/>
      <dgm:spPr/>
      <dgm:t>
        <a:bodyPr/>
        <a:lstStyle/>
        <a:p>
          <a:endParaRPr lang="ru-RU"/>
        </a:p>
      </dgm:t>
    </dgm:pt>
    <dgm:pt modelId="{4E1382E4-0FF0-4CDA-9224-6668476BBDF0}" type="parTrans" cxnId="{C9959AAC-30CE-4B0B-8E2F-3EA93C86A471}">
      <dgm:prSet/>
      <dgm:spPr/>
      <dgm:t>
        <a:bodyPr/>
        <a:lstStyle/>
        <a:p>
          <a:endParaRPr lang="ru-RU"/>
        </a:p>
      </dgm:t>
    </dgm:pt>
    <dgm:pt modelId="{FFB164ED-6E60-40CD-886A-D46174E2605C}" type="sibTrans" cxnId="{265E461B-D8E7-463E-B831-5A69BB25C8BD}">
      <dgm:prSet/>
      <dgm:spPr>
        <a:xfrm>
          <a:off x="662095" y="486825"/>
          <a:ext cx="3247808" cy="3247808"/>
        </a:xfr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tint val="50000"/>
                <a:satMod val="300000"/>
              </a:srgbClr>
            </a:gs>
            <a:gs pos="35000">
              <a:srgbClr val="9BBB59">
                <a:hueOff val="11250264"/>
                <a:satOff val="-16880"/>
                <a:lumOff val="-2745"/>
                <a:alphaOff val="0"/>
                <a:tint val="37000"/>
                <a:satMod val="30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F39D660B-AEEB-45D9-96B4-4397248352A5}" type="parTrans" cxnId="{265E461B-D8E7-463E-B831-5A69BB25C8BD}">
      <dgm:prSet/>
      <dgm:spPr/>
      <dgm:t>
        <a:bodyPr/>
        <a:lstStyle/>
        <a:p>
          <a:endParaRPr lang="ru-RU"/>
        </a:p>
      </dgm:t>
    </dgm:pt>
    <dgm:pt modelId="{07EE09AF-2834-4883-81E3-CA555CB5F4FD}" type="sibTrans" cxnId="{0877582D-25A2-4CB4-B6A5-CD463559E0E5}">
      <dgm:prSet/>
      <dgm:spPr>
        <a:xfrm>
          <a:off x="662095" y="486825"/>
          <a:ext cx="3247808" cy="3247808"/>
        </a:xfrm>
        <a:gradFill rotWithShape="0">
          <a:gsLst>
            <a:gs pos="0">
              <a:srgbClr val="9BBB59">
                <a:hueOff val="8437698"/>
                <a:satOff val="-12660"/>
                <a:lumOff val="-2059"/>
                <a:alphaOff val="0"/>
                <a:tint val="50000"/>
                <a:satMod val="300000"/>
              </a:srgbClr>
            </a:gs>
            <a:gs pos="35000">
              <a:srgbClr val="9BBB59">
                <a:hueOff val="8437698"/>
                <a:satOff val="-12660"/>
                <a:lumOff val="-2059"/>
                <a:alphaOff val="0"/>
                <a:tint val="37000"/>
                <a:satMod val="300000"/>
              </a:srgbClr>
            </a:gs>
            <a:gs pos="100000">
              <a:srgbClr val="9BBB59">
                <a:hueOff val="8437698"/>
                <a:satOff val="-12660"/>
                <a:lumOff val="-2059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910C4177-2FF2-4141-894F-A8A53D6F545D}" type="parTrans" cxnId="{0877582D-25A2-4CB4-B6A5-CD463559E0E5}">
      <dgm:prSet/>
      <dgm:spPr/>
      <dgm:t>
        <a:bodyPr/>
        <a:lstStyle/>
        <a:p>
          <a:endParaRPr lang="ru-RU"/>
        </a:p>
      </dgm:t>
    </dgm:pt>
    <dgm:pt modelId="{04E68BA0-364F-4F45-9CB9-040290F70EF9}" type="sibTrans" cxnId="{688147EF-6A58-4581-B0A2-AC1253FA8123}">
      <dgm:prSet/>
      <dgm:spPr>
        <a:xfrm>
          <a:off x="662095" y="486825"/>
          <a:ext cx="3247808" cy="3247808"/>
        </a:xfr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tint val="50000"/>
                <a:satMod val="300000"/>
              </a:srgbClr>
            </a:gs>
            <a:gs pos="35000">
              <a:srgbClr val="9BBB59">
                <a:hueOff val="5625132"/>
                <a:satOff val="-8440"/>
                <a:lumOff val="-1373"/>
                <a:alphaOff val="0"/>
                <a:tint val="37000"/>
                <a:satMod val="30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B0726D9C-C8F4-466D-B514-0F3B678CF29E}" type="parTrans" cxnId="{688147EF-6A58-4581-B0A2-AC1253FA8123}">
      <dgm:prSet/>
      <dgm:spPr/>
      <dgm:t>
        <a:bodyPr/>
        <a:lstStyle/>
        <a:p>
          <a:endParaRPr lang="ru-RU"/>
        </a:p>
      </dgm:t>
    </dgm:pt>
    <dgm:pt modelId="{479C543A-5154-4730-94AC-A6C3F209ED3D}" type="sibTrans" cxnId="{03BA76BE-7A9B-4E63-B554-ACE5FD1C5822}">
      <dgm:prSet/>
      <dgm:spPr>
        <a:xfrm>
          <a:off x="662095" y="486825"/>
          <a:ext cx="3247808" cy="3247808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2FC6B111-4CA7-4777-B50C-194D40F03C8B}" type="parTrans" cxnId="{03BA76BE-7A9B-4E63-B554-ACE5FD1C5822}">
      <dgm:prSet/>
      <dgm:spPr/>
      <dgm:t>
        <a:bodyPr/>
        <a:lstStyle/>
        <a:p>
          <a:endParaRPr lang="ru-RU"/>
        </a:p>
      </dgm:t>
    </dgm:pt>
    <dgm:pt modelId="{DFB80984-0C10-4BCB-8216-B15050535C50}">
      <dgm:prSet custT="1"/>
      <dgm:spPr>
        <a:xfrm>
          <a:off x="3271074" y="1097060"/>
          <a:ext cx="1047005" cy="1047005"/>
        </a:xfrm>
        <a:gradFill rotWithShape="0">
          <a:gsLst>
            <a:gs pos="0">
              <a:srgbClr val="9BBB59">
                <a:hueOff val="2812566"/>
                <a:satOff val="-4220"/>
                <a:lumOff val="-686"/>
                <a:alphaOff val="0"/>
                <a:tint val="50000"/>
                <a:satMod val="300000"/>
              </a:srgbClr>
            </a:gs>
            <a:gs pos="35000">
              <a:srgbClr val="9BBB59">
                <a:hueOff val="2812566"/>
                <a:satOff val="-4220"/>
                <a:lumOff val="-686"/>
                <a:alphaOff val="0"/>
                <a:tint val="37000"/>
                <a:satMod val="300000"/>
              </a:srgbClr>
            </a:gs>
            <a:gs pos="100000">
              <a:srgbClr val="9BBB59">
                <a:hueOff val="2812566"/>
                <a:satOff val="-4220"/>
                <a:lumOff val="-68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РЕГЛАМЕНТ.</a:t>
          </a:r>
        </a:p>
        <a:p>
          <a:r>
            <a:rPr lang="ru-RU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ЦЕЛИ </a:t>
          </a:r>
          <a:r>
            <a:rPr lang="ru-RU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и ЗАДАЧИ </a:t>
          </a:r>
          <a:r>
            <a:rPr lang="ru-RU" sz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успешного проф. развития</a:t>
          </a:r>
        </a:p>
      </dgm:t>
    </dgm:pt>
    <dgm:pt modelId="{FA812B8F-AD42-4E6C-8278-E69FEB2CA38A}" type="parTrans" cxnId="{F4CAEC33-685E-4BD2-881C-67C478D1E37D}">
      <dgm:prSet/>
      <dgm:spPr/>
      <dgm:t>
        <a:bodyPr/>
        <a:lstStyle/>
        <a:p>
          <a:endParaRPr lang="ru-RU"/>
        </a:p>
      </dgm:t>
    </dgm:pt>
    <dgm:pt modelId="{437F4BA2-C884-4808-A02F-5F691A6DDE79}" type="sibTrans" cxnId="{F4CAEC33-685E-4BD2-881C-67C478D1E37D}">
      <dgm:prSet/>
      <dgm:spPr>
        <a:xfrm>
          <a:off x="662095" y="486825"/>
          <a:ext cx="3247808" cy="3247808"/>
        </a:xfrm>
        <a:gradFill rotWithShape="0">
          <a:gsLst>
            <a:gs pos="0">
              <a:srgbClr val="9BBB59">
                <a:hueOff val="2812566"/>
                <a:satOff val="-4220"/>
                <a:lumOff val="-686"/>
                <a:alphaOff val="0"/>
                <a:tint val="50000"/>
                <a:satMod val="300000"/>
              </a:srgbClr>
            </a:gs>
            <a:gs pos="35000">
              <a:srgbClr val="9BBB59">
                <a:hueOff val="2812566"/>
                <a:satOff val="-4220"/>
                <a:lumOff val="-686"/>
                <a:alphaOff val="0"/>
                <a:tint val="37000"/>
                <a:satMod val="300000"/>
              </a:srgbClr>
            </a:gs>
            <a:gs pos="100000">
              <a:srgbClr val="9BBB59">
                <a:hueOff val="2812566"/>
                <a:satOff val="-4220"/>
                <a:lumOff val="-68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2FB47EF5-3409-417B-88E9-C74535BFAE0A}" type="pres">
      <dgm:prSet presAssocID="{A93A6D02-3C2A-4EB8-A553-45CF1628C9F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B774C6-5D45-4C06-A223-264DCF03D977}" type="pres">
      <dgm:prSet presAssocID="{30B67F5B-D323-4110-8D27-21B493B2BF24}" presName="centerShape" presStyleLbl="node0" presStyleIdx="0" presStyleCnt="1" custLinFactNeighborX="686" custLinFactNeighborY="-83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193A0C1-8357-4CCD-BC8F-02187E23ECBB}" type="pres">
      <dgm:prSet presAssocID="{ACD5EFF6-1C6E-4FE2-9CAA-78CC0571FEEE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99901E8-42B1-4A06-9121-AE39792044B2}" type="pres">
      <dgm:prSet presAssocID="{ACD5EFF6-1C6E-4FE2-9CAA-78CC0571FEEE}" presName="dummy" presStyleCnt="0"/>
      <dgm:spPr/>
    </dgm:pt>
    <dgm:pt modelId="{69CAEB64-85A1-47F7-92A7-5782FE83B2CB}" type="pres">
      <dgm:prSet presAssocID="{479C543A-5154-4730-94AC-A6C3F209ED3D}" presName="sibTrans" presStyleLbl="sibTrans2D1" presStyleIdx="0" presStyleCnt="5"/>
      <dgm:spPr>
        <a:prstGeom prst="blockArc">
          <a:avLst>
            <a:gd name="adj1" fmla="val 16200000"/>
            <a:gd name="adj2" fmla="val 20520000"/>
            <a:gd name="adj3" fmla="val 4642"/>
          </a:avLst>
        </a:prstGeom>
      </dgm:spPr>
      <dgm:t>
        <a:bodyPr/>
        <a:lstStyle/>
        <a:p>
          <a:endParaRPr lang="ru-RU"/>
        </a:p>
      </dgm:t>
    </dgm:pt>
    <dgm:pt modelId="{0013939A-F781-4190-8DF2-83B8BF066310}" type="pres">
      <dgm:prSet presAssocID="{DFB80984-0C10-4BCB-8216-B15050535C50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E823C5C-F0CC-4515-A9C1-E6F32C14FD1E}" type="pres">
      <dgm:prSet presAssocID="{DFB80984-0C10-4BCB-8216-B15050535C50}" presName="dummy" presStyleCnt="0"/>
      <dgm:spPr/>
    </dgm:pt>
    <dgm:pt modelId="{BCD17809-3AFD-44F7-ACAC-360374F881CB}" type="pres">
      <dgm:prSet presAssocID="{437F4BA2-C884-4808-A02F-5F691A6DDE79}" presName="sibTrans" presStyleLbl="sibTrans2D1" presStyleIdx="1" presStyleCnt="5"/>
      <dgm:spPr>
        <a:prstGeom prst="blockArc">
          <a:avLst>
            <a:gd name="adj1" fmla="val 20520000"/>
            <a:gd name="adj2" fmla="val 3240000"/>
            <a:gd name="adj3" fmla="val 4642"/>
          </a:avLst>
        </a:prstGeom>
      </dgm:spPr>
      <dgm:t>
        <a:bodyPr/>
        <a:lstStyle/>
        <a:p>
          <a:endParaRPr lang="ru-RU"/>
        </a:p>
      </dgm:t>
    </dgm:pt>
    <dgm:pt modelId="{8F26AA43-1A1A-46F7-9E61-B85432C55A60}" type="pres">
      <dgm:prSet presAssocID="{BED6E3AB-CA24-48BC-8FB4-5AEC866DBE00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13EAF39-6033-4F9A-A238-F9966B848A51}" type="pres">
      <dgm:prSet presAssocID="{BED6E3AB-CA24-48BC-8FB4-5AEC866DBE00}" presName="dummy" presStyleCnt="0"/>
      <dgm:spPr/>
    </dgm:pt>
    <dgm:pt modelId="{A4F9F36A-8DF9-4611-863F-8FC9C177B9BB}" type="pres">
      <dgm:prSet presAssocID="{04E68BA0-364F-4F45-9CB9-040290F70EF9}" presName="sibTrans" presStyleLbl="sibTrans2D1" presStyleIdx="2" presStyleCnt="5"/>
      <dgm:spPr>
        <a:prstGeom prst="blockArc">
          <a:avLst>
            <a:gd name="adj1" fmla="val 3240000"/>
            <a:gd name="adj2" fmla="val 7560000"/>
            <a:gd name="adj3" fmla="val 4642"/>
          </a:avLst>
        </a:prstGeom>
      </dgm:spPr>
      <dgm:t>
        <a:bodyPr/>
        <a:lstStyle/>
        <a:p>
          <a:endParaRPr lang="ru-RU"/>
        </a:p>
      </dgm:t>
    </dgm:pt>
    <dgm:pt modelId="{DF52E5E1-D1F3-481E-8E3C-ECDCB9F5FFEA}" type="pres">
      <dgm:prSet presAssocID="{858B54E2-F7DC-43DC-9D32-6461B24A760E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900D448-BCA8-4E3C-8530-8BCD01DC263C}" type="pres">
      <dgm:prSet presAssocID="{858B54E2-F7DC-43DC-9D32-6461B24A760E}" presName="dummy" presStyleCnt="0"/>
      <dgm:spPr/>
    </dgm:pt>
    <dgm:pt modelId="{9D2DDA2A-2A96-48FC-8C24-EB45F5D51A32}" type="pres">
      <dgm:prSet presAssocID="{07EE09AF-2834-4883-81E3-CA555CB5F4FD}" presName="sibTrans" presStyleLbl="sibTrans2D1" presStyleIdx="3" presStyleCnt="5"/>
      <dgm:spPr>
        <a:prstGeom prst="blockArc">
          <a:avLst>
            <a:gd name="adj1" fmla="val 7560000"/>
            <a:gd name="adj2" fmla="val 11880000"/>
            <a:gd name="adj3" fmla="val 4642"/>
          </a:avLst>
        </a:prstGeom>
      </dgm:spPr>
      <dgm:t>
        <a:bodyPr/>
        <a:lstStyle/>
        <a:p>
          <a:endParaRPr lang="ru-RU"/>
        </a:p>
      </dgm:t>
    </dgm:pt>
    <dgm:pt modelId="{587557D6-F82E-4D92-A138-DEFF23D837A6}" type="pres">
      <dgm:prSet presAssocID="{F1F71977-0BDA-42E8-91FC-11713A4C3F31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7F1521E-6065-46A6-82A0-E3EEB074F83E}" type="pres">
      <dgm:prSet presAssocID="{F1F71977-0BDA-42E8-91FC-11713A4C3F31}" presName="dummy" presStyleCnt="0"/>
      <dgm:spPr/>
    </dgm:pt>
    <dgm:pt modelId="{F1A0D753-CF64-4F1B-84A8-6133D23D237C}" type="pres">
      <dgm:prSet presAssocID="{FFB164ED-6E60-40CD-886A-D46174E2605C}" presName="sibTrans" presStyleLbl="sibTrans2D1" presStyleIdx="4" presStyleCnt="5"/>
      <dgm:spPr>
        <a:prstGeom prst="blockArc">
          <a:avLst>
            <a:gd name="adj1" fmla="val 11880000"/>
            <a:gd name="adj2" fmla="val 16200000"/>
            <a:gd name="adj3" fmla="val 4642"/>
          </a:avLst>
        </a:prstGeom>
      </dgm:spPr>
      <dgm:t>
        <a:bodyPr/>
        <a:lstStyle/>
        <a:p>
          <a:endParaRPr lang="ru-RU"/>
        </a:p>
      </dgm:t>
    </dgm:pt>
  </dgm:ptLst>
  <dgm:cxnLst>
    <dgm:cxn modelId="{6CE9B44D-B7EB-4126-8A03-7E7B1D73FD54}" type="presOf" srcId="{07EE09AF-2834-4883-81E3-CA555CB5F4FD}" destId="{9D2DDA2A-2A96-48FC-8C24-EB45F5D51A32}" srcOrd="0" destOrd="0" presId="urn:microsoft.com/office/officeart/2005/8/layout/radial6"/>
    <dgm:cxn modelId="{265E461B-D8E7-463E-B831-5A69BB25C8BD}" srcId="{30B67F5B-D323-4110-8D27-21B493B2BF24}" destId="{F1F71977-0BDA-42E8-91FC-11713A4C3F31}" srcOrd="4" destOrd="0" parTransId="{F39D660B-AEEB-45D9-96B4-4397248352A5}" sibTransId="{FFB164ED-6E60-40CD-886A-D46174E2605C}"/>
    <dgm:cxn modelId="{E23EC0E3-66AB-475D-9200-1CCBFC9EC6E0}" type="presOf" srcId="{FFB164ED-6E60-40CD-886A-D46174E2605C}" destId="{F1A0D753-CF64-4F1B-84A8-6133D23D237C}" srcOrd="0" destOrd="0" presId="urn:microsoft.com/office/officeart/2005/8/layout/radial6"/>
    <dgm:cxn modelId="{B8FEC9AE-9E87-450B-96B0-DC1DD25B92B2}" type="presOf" srcId="{DFB80984-0C10-4BCB-8216-B15050535C50}" destId="{0013939A-F781-4190-8DF2-83B8BF066310}" srcOrd="0" destOrd="0" presId="urn:microsoft.com/office/officeart/2005/8/layout/radial6"/>
    <dgm:cxn modelId="{9FDA591B-3E1F-4E28-8DDE-C7C63120378B}" type="presOf" srcId="{04E68BA0-364F-4F45-9CB9-040290F70EF9}" destId="{A4F9F36A-8DF9-4611-863F-8FC9C177B9BB}" srcOrd="0" destOrd="0" presId="urn:microsoft.com/office/officeart/2005/8/layout/radial6"/>
    <dgm:cxn modelId="{3AF56F67-0BA6-4C62-91E4-350FE7F5FDB4}" type="presOf" srcId="{F1F71977-0BDA-42E8-91FC-11713A4C3F31}" destId="{587557D6-F82E-4D92-A138-DEFF23D837A6}" srcOrd="0" destOrd="0" presId="urn:microsoft.com/office/officeart/2005/8/layout/radial6"/>
    <dgm:cxn modelId="{0A0CCF9D-6C83-4570-B6DB-09C37EFB66E5}" type="presOf" srcId="{30B67F5B-D323-4110-8D27-21B493B2BF24}" destId="{54B774C6-5D45-4C06-A223-264DCF03D977}" srcOrd="0" destOrd="0" presId="urn:microsoft.com/office/officeart/2005/8/layout/radial6"/>
    <dgm:cxn modelId="{C9959AAC-30CE-4B0B-8E2F-3EA93C86A471}" srcId="{A93A6D02-3C2A-4EB8-A553-45CF1628C9FF}" destId="{30B67F5B-D323-4110-8D27-21B493B2BF24}" srcOrd="0" destOrd="0" parTransId="{4E1382E4-0FF0-4CDA-9224-6668476BBDF0}" sibTransId="{AB4762D0-9BA9-4E54-AC45-56E8236DE3F6}"/>
    <dgm:cxn modelId="{A6DEDCCE-67E4-4825-87C5-1CDD5FF6670D}" type="presOf" srcId="{479C543A-5154-4730-94AC-A6C3F209ED3D}" destId="{69CAEB64-85A1-47F7-92A7-5782FE83B2CB}" srcOrd="0" destOrd="0" presId="urn:microsoft.com/office/officeart/2005/8/layout/radial6"/>
    <dgm:cxn modelId="{7DA932B9-0154-4A93-B504-9948202F8E82}" type="presOf" srcId="{858B54E2-F7DC-43DC-9D32-6461B24A760E}" destId="{DF52E5E1-D1F3-481E-8E3C-ECDCB9F5FFEA}" srcOrd="0" destOrd="0" presId="urn:microsoft.com/office/officeart/2005/8/layout/radial6"/>
    <dgm:cxn modelId="{805F324F-9CBB-498D-9CE6-9785F791F0BC}" type="presOf" srcId="{437F4BA2-C884-4808-A02F-5F691A6DDE79}" destId="{BCD17809-3AFD-44F7-ACAC-360374F881CB}" srcOrd="0" destOrd="0" presId="urn:microsoft.com/office/officeart/2005/8/layout/radial6"/>
    <dgm:cxn modelId="{0877582D-25A2-4CB4-B6A5-CD463559E0E5}" srcId="{30B67F5B-D323-4110-8D27-21B493B2BF24}" destId="{858B54E2-F7DC-43DC-9D32-6461B24A760E}" srcOrd="3" destOrd="0" parTransId="{910C4177-2FF2-4141-894F-A8A53D6F545D}" sibTransId="{07EE09AF-2834-4883-81E3-CA555CB5F4FD}"/>
    <dgm:cxn modelId="{F4CAEC33-685E-4BD2-881C-67C478D1E37D}" srcId="{30B67F5B-D323-4110-8D27-21B493B2BF24}" destId="{DFB80984-0C10-4BCB-8216-B15050535C50}" srcOrd="1" destOrd="0" parTransId="{FA812B8F-AD42-4E6C-8278-E69FEB2CA38A}" sibTransId="{437F4BA2-C884-4808-A02F-5F691A6DDE79}"/>
    <dgm:cxn modelId="{C2CD06D4-D678-4C1C-9035-2C9A6E399650}" type="presOf" srcId="{A93A6D02-3C2A-4EB8-A553-45CF1628C9FF}" destId="{2FB47EF5-3409-417B-88E9-C74535BFAE0A}" srcOrd="0" destOrd="0" presId="urn:microsoft.com/office/officeart/2005/8/layout/radial6"/>
    <dgm:cxn modelId="{03BA76BE-7A9B-4E63-B554-ACE5FD1C5822}" srcId="{30B67F5B-D323-4110-8D27-21B493B2BF24}" destId="{ACD5EFF6-1C6E-4FE2-9CAA-78CC0571FEEE}" srcOrd="0" destOrd="0" parTransId="{2FC6B111-4CA7-4777-B50C-194D40F03C8B}" sibTransId="{479C543A-5154-4730-94AC-A6C3F209ED3D}"/>
    <dgm:cxn modelId="{C7B362CA-D27C-42D9-A4B8-1684492426B1}" type="presOf" srcId="{ACD5EFF6-1C6E-4FE2-9CAA-78CC0571FEEE}" destId="{7193A0C1-8357-4CCD-BC8F-02187E23ECBB}" srcOrd="0" destOrd="0" presId="urn:microsoft.com/office/officeart/2005/8/layout/radial6"/>
    <dgm:cxn modelId="{6FCFAB89-C697-48E6-99A7-D52DF2062F61}" type="presOf" srcId="{BED6E3AB-CA24-48BC-8FB4-5AEC866DBE00}" destId="{8F26AA43-1A1A-46F7-9E61-B85432C55A60}" srcOrd="0" destOrd="0" presId="urn:microsoft.com/office/officeart/2005/8/layout/radial6"/>
    <dgm:cxn modelId="{688147EF-6A58-4581-B0A2-AC1253FA8123}" srcId="{30B67F5B-D323-4110-8D27-21B493B2BF24}" destId="{BED6E3AB-CA24-48BC-8FB4-5AEC866DBE00}" srcOrd="2" destOrd="0" parTransId="{B0726D9C-C8F4-466D-B514-0F3B678CF29E}" sibTransId="{04E68BA0-364F-4F45-9CB9-040290F70EF9}"/>
    <dgm:cxn modelId="{B9A92926-0220-44A5-9EFB-80B6CD9544D1}" type="presParOf" srcId="{2FB47EF5-3409-417B-88E9-C74535BFAE0A}" destId="{54B774C6-5D45-4C06-A223-264DCF03D977}" srcOrd="0" destOrd="0" presId="urn:microsoft.com/office/officeart/2005/8/layout/radial6"/>
    <dgm:cxn modelId="{53D0C90E-F809-4E5F-9674-BEEE0509B332}" type="presParOf" srcId="{2FB47EF5-3409-417B-88E9-C74535BFAE0A}" destId="{7193A0C1-8357-4CCD-BC8F-02187E23ECBB}" srcOrd="1" destOrd="0" presId="urn:microsoft.com/office/officeart/2005/8/layout/radial6"/>
    <dgm:cxn modelId="{EC9B63A3-C662-4678-9602-94F85A24975A}" type="presParOf" srcId="{2FB47EF5-3409-417B-88E9-C74535BFAE0A}" destId="{599901E8-42B1-4A06-9121-AE39792044B2}" srcOrd="2" destOrd="0" presId="urn:microsoft.com/office/officeart/2005/8/layout/radial6"/>
    <dgm:cxn modelId="{9B649A7E-3F52-47CB-B5B2-AF52DC623E26}" type="presParOf" srcId="{2FB47EF5-3409-417B-88E9-C74535BFAE0A}" destId="{69CAEB64-85A1-47F7-92A7-5782FE83B2CB}" srcOrd="3" destOrd="0" presId="urn:microsoft.com/office/officeart/2005/8/layout/radial6"/>
    <dgm:cxn modelId="{359345C2-55F4-41F0-A843-5986C6914B82}" type="presParOf" srcId="{2FB47EF5-3409-417B-88E9-C74535BFAE0A}" destId="{0013939A-F781-4190-8DF2-83B8BF066310}" srcOrd="4" destOrd="0" presId="urn:microsoft.com/office/officeart/2005/8/layout/radial6"/>
    <dgm:cxn modelId="{A63E7D4B-20FA-4655-ADE7-9E1B6F0700A8}" type="presParOf" srcId="{2FB47EF5-3409-417B-88E9-C74535BFAE0A}" destId="{1E823C5C-F0CC-4515-A9C1-E6F32C14FD1E}" srcOrd="5" destOrd="0" presId="urn:microsoft.com/office/officeart/2005/8/layout/radial6"/>
    <dgm:cxn modelId="{DDF44B8D-A977-4770-B18C-95E1E8A9EC54}" type="presParOf" srcId="{2FB47EF5-3409-417B-88E9-C74535BFAE0A}" destId="{BCD17809-3AFD-44F7-ACAC-360374F881CB}" srcOrd="6" destOrd="0" presId="urn:microsoft.com/office/officeart/2005/8/layout/radial6"/>
    <dgm:cxn modelId="{69E37EA9-2743-4C5C-8985-DF45413B4DCF}" type="presParOf" srcId="{2FB47EF5-3409-417B-88E9-C74535BFAE0A}" destId="{8F26AA43-1A1A-46F7-9E61-B85432C55A60}" srcOrd="7" destOrd="0" presId="urn:microsoft.com/office/officeart/2005/8/layout/radial6"/>
    <dgm:cxn modelId="{1E64D3B7-55CD-41BC-BBFB-4BDD595EA821}" type="presParOf" srcId="{2FB47EF5-3409-417B-88E9-C74535BFAE0A}" destId="{913EAF39-6033-4F9A-A238-F9966B848A51}" srcOrd="8" destOrd="0" presId="urn:microsoft.com/office/officeart/2005/8/layout/radial6"/>
    <dgm:cxn modelId="{980B1D73-EDE2-496F-A193-3A937C5A1F1E}" type="presParOf" srcId="{2FB47EF5-3409-417B-88E9-C74535BFAE0A}" destId="{A4F9F36A-8DF9-4611-863F-8FC9C177B9BB}" srcOrd="9" destOrd="0" presId="urn:microsoft.com/office/officeart/2005/8/layout/radial6"/>
    <dgm:cxn modelId="{D8ABDE19-AE28-40C7-A545-3A67FE767C4F}" type="presParOf" srcId="{2FB47EF5-3409-417B-88E9-C74535BFAE0A}" destId="{DF52E5E1-D1F3-481E-8E3C-ECDCB9F5FFEA}" srcOrd="10" destOrd="0" presId="urn:microsoft.com/office/officeart/2005/8/layout/radial6"/>
    <dgm:cxn modelId="{27DCD803-B6B5-4116-868F-9B7C3D029A49}" type="presParOf" srcId="{2FB47EF5-3409-417B-88E9-C74535BFAE0A}" destId="{D900D448-BCA8-4E3C-8530-8BCD01DC263C}" srcOrd="11" destOrd="0" presId="urn:microsoft.com/office/officeart/2005/8/layout/radial6"/>
    <dgm:cxn modelId="{815CB3E3-076C-4971-8D3B-AAA97504B2F5}" type="presParOf" srcId="{2FB47EF5-3409-417B-88E9-C74535BFAE0A}" destId="{9D2DDA2A-2A96-48FC-8C24-EB45F5D51A32}" srcOrd="12" destOrd="0" presId="urn:microsoft.com/office/officeart/2005/8/layout/radial6"/>
    <dgm:cxn modelId="{F16B1F44-9A5C-4C74-A624-F2AA8DBBBDF9}" type="presParOf" srcId="{2FB47EF5-3409-417B-88E9-C74535BFAE0A}" destId="{587557D6-F82E-4D92-A138-DEFF23D837A6}" srcOrd="13" destOrd="0" presId="urn:microsoft.com/office/officeart/2005/8/layout/radial6"/>
    <dgm:cxn modelId="{34085473-12D3-4C2D-938D-10D5CD5D9310}" type="presParOf" srcId="{2FB47EF5-3409-417B-88E9-C74535BFAE0A}" destId="{77F1521E-6065-46A6-82A0-E3EEB074F83E}" srcOrd="14" destOrd="0" presId="urn:microsoft.com/office/officeart/2005/8/layout/radial6"/>
    <dgm:cxn modelId="{8F285114-FFBF-4DA1-B93B-8C283AC7191E}" type="presParOf" srcId="{2FB47EF5-3409-417B-88E9-C74535BFAE0A}" destId="{F1A0D753-CF64-4F1B-84A8-6133D23D237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0D753-CF64-4F1B-84A8-6133D23D237C}">
      <dsp:nvSpPr>
        <dsp:cNvPr id="0" name=""/>
        <dsp:cNvSpPr/>
      </dsp:nvSpPr>
      <dsp:spPr>
        <a:xfrm>
          <a:off x="1312041" y="774675"/>
          <a:ext cx="5152780" cy="5152780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tint val="50000"/>
                <a:satMod val="300000"/>
              </a:srgbClr>
            </a:gs>
            <a:gs pos="35000">
              <a:srgbClr val="9BBB59">
                <a:hueOff val="11250264"/>
                <a:satOff val="-16880"/>
                <a:lumOff val="-2745"/>
                <a:alphaOff val="0"/>
                <a:tint val="37000"/>
                <a:satMod val="30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2DDA2A-2A96-48FC-8C24-EB45F5D51A32}">
      <dsp:nvSpPr>
        <dsp:cNvPr id="0" name=""/>
        <dsp:cNvSpPr/>
      </dsp:nvSpPr>
      <dsp:spPr>
        <a:xfrm>
          <a:off x="1312041" y="774675"/>
          <a:ext cx="5152780" cy="5152780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gradFill rotWithShape="0">
          <a:gsLst>
            <a:gs pos="0">
              <a:srgbClr val="9BBB59">
                <a:hueOff val="8437698"/>
                <a:satOff val="-12660"/>
                <a:lumOff val="-2059"/>
                <a:alphaOff val="0"/>
                <a:tint val="50000"/>
                <a:satMod val="300000"/>
              </a:srgbClr>
            </a:gs>
            <a:gs pos="35000">
              <a:srgbClr val="9BBB59">
                <a:hueOff val="8437698"/>
                <a:satOff val="-12660"/>
                <a:lumOff val="-2059"/>
                <a:alphaOff val="0"/>
                <a:tint val="37000"/>
                <a:satMod val="300000"/>
              </a:srgbClr>
            </a:gs>
            <a:gs pos="100000">
              <a:srgbClr val="9BBB59">
                <a:hueOff val="8437698"/>
                <a:satOff val="-12660"/>
                <a:lumOff val="-2059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F9F36A-8DF9-4611-863F-8FC9C177B9BB}">
      <dsp:nvSpPr>
        <dsp:cNvPr id="0" name=""/>
        <dsp:cNvSpPr/>
      </dsp:nvSpPr>
      <dsp:spPr>
        <a:xfrm>
          <a:off x="1312041" y="774675"/>
          <a:ext cx="5152780" cy="5152780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tint val="50000"/>
                <a:satMod val="300000"/>
              </a:srgbClr>
            </a:gs>
            <a:gs pos="35000">
              <a:srgbClr val="9BBB59">
                <a:hueOff val="5625132"/>
                <a:satOff val="-8440"/>
                <a:lumOff val="-1373"/>
                <a:alphaOff val="0"/>
                <a:tint val="37000"/>
                <a:satMod val="30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D17809-3AFD-44F7-ACAC-360374F881CB}">
      <dsp:nvSpPr>
        <dsp:cNvPr id="0" name=""/>
        <dsp:cNvSpPr/>
      </dsp:nvSpPr>
      <dsp:spPr>
        <a:xfrm>
          <a:off x="1312041" y="774675"/>
          <a:ext cx="5152780" cy="5152780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gradFill rotWithShape="0">
          <a:gsLst>
            <a:gs pos="0">
              <a:srgbClr val="9BBB59">
                <a:hueOff val="2812566"/>
                <a:satOff val="-4220"/>
                <a:lumOff val="-686"/>
                <a:alphaOff val="0"/>
                <a:tint val="50000"/>
                <a:satMod val="300000"/>
              </a:srgbClr>
            </a:gs>
            <a:gs pos="35000">
              <a:srgbClr val="9BBB59">
                <a:hueOff val="2812566"/>
                <a:satOff val="-4220"/>
                <a:lumOff val="-686"/>
                <a:alphaOff val="0"/>
                <a:tint val="37000"/>
                <a:satMod val="300000"/>
              </a:srgbClr>
            </a:gs>
            <a:gs pos="100000">
              <a:srgbClr val="9BBB59">
                <a:hueOff val="2812566"/>
                <a:satOff val="-4220"/>
                <a:lumOff val="-68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CAEB64-85A1-47F7-92A7-5782FE83B2CB}">
      <dsp:nvSpPr>
        <dsp:cNvPr id="0" name=""/>
        <dsp:cNvSpPr/>
      </dsp:nvSpPr>
      <dsp:spPr>
        <a:xfrm>
          <a:off x="1312041" y="774675"/>
          <a:ext cx="5152780" cy="5152780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B774C6-5D45-4C06-A223-264DCF03D977}">
      <dsp:nvSpPr>
        <dsp:cNvPr id="0" name=""/>
        <dsp:cNvSpPr/>
      </dsp:nvSpPr>
      <dsp:spPr>
        <a:xfrm>
          <a:off x="2736304" y="2160232"/>
          <a:ext cx="2373310" cy="2373310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40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ИМЦ</a:t>
          </a:r>
        </a:p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и </a:t>
          </a: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научно-</a:t>
          </a:r>
        </a:p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методический </a:t>
          </a:r>
        </a:p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совет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083867" y="2507795"/>
        <a:ext cx="1678184" cy="1678184"/>
      </dsp:txXfrm>
    </dsp:sp>
    <dsp:sp modelId="{7193A0C1-8357-4CCD-BC8F-02187E23ECBB}">
      <dsp:nvSpPr>
        <dsp:cNvPr id="0" name=""/>
        <dsp:cNvSpPr/>
      </dsp:nvSpPr>
      <dsp:spPr>
        <a:xfrm>
          <a:off x="3057773" y="3824"/>
          <a:ext cx="1661317" cy="1661317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ДИАГНОСТИКА</a:t>
          </a:r>
          <a:r>
            <a:rPr lang="ru-RU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проф</a:t>
          </a:r>
          <a:r>
            <a:rPr lang="ru-RU" sz="11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</a:t>
          </a:r>
          <a:r>
            <a:rPr lang="ru-RU" sz="1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дефицитов относительно требований стандарта </a:t>
          </a:r>
          <a:r>
            <a:rPr lang="ru-RU" sz="11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"ПЕДАГОГ"</a:t>
          </a:r>
        </a:p>
      </dsp:txBody>
      <dsp:txXfrm>
        <a:off x="3301067" y="247118"/>
        <a:ext cx="1174729" cy="1174729"/>
      </dsp:txXfrm>
    </dsp:sp>
    <dsp:sp modelId="{0013939A-F781-4190-8DF2-83B8BF066310}">
      <dsp:nvSpPr>
        <dsp:cNvPr id="0" name=""/>
        <dsp:cNvSpPr/>
      </dsp:nvSpPr>
      <dsp:spPr>
        <a:xfrm>
          <a:off x="5451185" y="1742739"/>
          <a:ext cx="1661317" cy="1661317"/>
        </a:xfrm>
        <a:prstGeom prst="ellipse">
          <a:avLst/>
        </a:prstGeom>
        <a:gradFill rotWithShape="0">
          <a:gsLst>
            <a:gs pos="0">
              <a:srgbClr val="9BBB59">
                <a:hueOff val="2812566"/>
                <a:satOff val="-4220"/>
                <a:lumOff val="-686"/>
                <a:alphaOff val="0"/>
                <a:tint val="50000"/>
                <a:satMod val="300000"/>
              </a:srgbClr>
            </a:gs>
            <a:gs pos="35000">
              <a:srgbClr val="9BBB59">
                <a:hueOff val="2812566"/>
                <a:satOff val="-4220"/>
                <a:lumOff val="-686"/>
                <a:alphaOff val="0"/>
                <a:tint val="37000"/>
                <a:satMod val="300000"/>
              </a:srgbClr>
            </a:gs>
            <a:gs pos="100000">
              <a:srgbClr val="9BBB59">
                <a:hueOff val="2812566"/>
                <a:satOff val="-4220"/>
                <a:lumOff val="-68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РЕГЛАМЕНТ.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ЦЕЛИ </a:t>
          </a:r>
          <a:r>
            <a:rPr lang="ru-RU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и ЗАДАЧИ </a:t>
          </a:r>
          <a:r>
            <a:rPr lang="ru-RU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успешного проф. развития</a:t>
          </a:r>
        </a:p>
      </dsp:txBody>
      <dsp:txXfrm>
        <a:off x="5694479" y="1986033"/>
        <a:ext cx="1174729" cy="1174729"/>
      </dsp:txXfrm>
    </dsp:sp>
    <dsp:sp modelId="{8F26AA43-1A1A-46F7-9E61-B85432C55A60}">
      <dsp:nvSpPr>
        <dsp:cNvPr id="0" name=""/>
        <dsp:cNvSpPr/>
      </dsp:nvSpPr>
      <dsp:spPr>
        <a:xfrm>
          <a:off x="4536983" y="4556364"/>
          <a:ext cx="1661317" cy="1661317"/>
        </a:xfrm>
        <a:prstGeom prst="ellipse">
          <a:avLst/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tint val="50000"/>
                <a:satMod val="300000"/>
              </a:srgbClr>
            </a:gs>
            <a:gs pos="35000">
              <a:srgbClr val="9BBB59">
                <a:hueOff val="5625132"/>
                <a:satOff val="-8440"/>
                <a:lumOff val="-1373"/>
                <a:alphaOff val="0"/>
                <a:tint val="37000"/>
                <a:satMod val="30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ИНСТРУМЕНТ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планирование, подбор инструментария, взаимодействие и сотрудничество</a:t>
          </a:r>
        </a:p>
      </dsp:txBody>
      <dsp:txXfrm>
        <a:off x="4780277" y="4799658"/>
        <a:ext cx="1174729" cy="1174729"/>
      </dsp:txXfrm>
    </dsp:sp>
    <dsp:sp modelId="{DF52E5E1-D1F3-481E-8E3C-ECDCB9F5FFEA}">
      <dsp:nvSpPr>
        <dsp:cNvPr id="0" name=""/>
        <dsp:cNvSpPr/>
      </dsp:nvSpPr>
      <dsp:spPr>
        <a:xfrm>
          <a:off x="1578563" y="4556364"/>
          <a:ext cx="1661317" cy="1661317"/>
        </a:xfrm>
        <a:prstGeom prst="ellipse">
          <a:avLst/>
        </a:prstGeom>
        <a:gradFill rotWithShape="0">
          <a:gsLst>
            <a:gs pos="0">
              <a:srgbClr val="9BBB59">
                <a:hueOff val="8437698"/>
                <a:satOff val="-12660"/>
                <a:lumOff val="-2059"/>
                <a:alphaOff val="0"/>
                <a:tint val="50000"/>
                <a:satMod val="300000"/>
              </a:srgbClr>
            </a:gs>
            <a:gs pos="35000">
              <a:srgbClr val="9BBB59">
                <a:hueOff val="8437698"/>
                <a:satOff val="-12660"/>
                <a:lumOff val="-2059"/>
                <a:alphaOff val="0"/>
                <a:tint val="37000"/>
                <a:satMod val="300000"/>
              </a:srgbClr>
            </a:gs>
            <a:gs pos="100000">
              <a:srgbClr val="9BBB59">
                <a:hueOff val="8437698"/>
                <a:satOff val="-12660"/>
                <a:lumOff val="-2059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ПОВЫШЕНИЕ </a:t>
          </a:r>
          <a:r>
            <a:rPr lang="ru-RU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КВАЛИФИКАЦИ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различных категорий,</a:t>
          </a:r>
          <a:endParaRPr lang="ru-RU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 всем направлениям</a:t>
          </a:r>
        </a:p>
      </dsp:txBody>
      <dsp:txXfrm>
        <a:off x="1821857" y="4799658"/>
        <a:ext cx="1174729" cy="1174729"/>
      </dsp:txXfrm>
    </dsp:sp>
    <dsp:sp modelId="{587557D6-F82E-4D92-A138-DEFF23D837A6}">
      <dsp:nvSpPr>
        <dsp:cNvPr id="0" name=""/>
        <dsp:cNvSpPr/>
      </dsp:nvSpPr>
      <dsp:spPr>
        <a:xfrm>
          <a:off x="664361" y="1742739"/>
          <a:ext cx="1661317" cy="1661317"/>
        </a:xfrm>
        <a:prstGeom prst="ellipse">
          <a:avLst/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tint val="50000"/>
                <a:satMod val="300000"/>
              </a:srgbClr>
            </a:gs>
            <a:gs pos="35000">
              <a:srgbClr val="9BBB59">
                <a:hueOff val="11250264"/>
                <a:satOff val="-16880"/>
                <a:lumOff val="-2745"/>
                <a:alphaOff val="0"/>
                <a:tint val="37000"/>
                <a:satMod val="30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РЕЗУЛЬТАТ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повышение </a:t>
          </a:r>
          <a:r>
            <a:rPr lang="ru-RU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качество </a:t>
          </a:r>
          <a:r>
            <a:rPr lang="ru-RU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проф. </a:t>
          </a:r>
          <a:r>
            <a:rPr lang="ru-RU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деятельности, образовательных результатов</a:t>
          </a:r>
          <a:endParaRPr lang="ru-RU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907655" y="1986033"/>
        <a:ext cx="1174729" cy="1174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6CBE0-510C-442B-8ED9-6ADEC760114D}" type="datetimeFigureOut">
              <a:rPr lang="ru-RU" smtClean="0"/>
              <a:t>29.03.2017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60272-41DB-44B1-9E7C-1BA5068CC0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60272-41DB-44B1-9E7C-1BA5068CC03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74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172216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4572032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24" y="274638"/>
            <a:ext cx="5619776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3" y="4406900"/>
            <a:ext cx="763748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3" y="2906713"/>
            <a:ext cx="763748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600200"/>
            <a:ext cx="37862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716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756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756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93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93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C657-DA07-477F-B84F-8E52A321399E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EFF8-20EF-407A-B860-41FC39C0E8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14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8001056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974" y="63340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CC657-DA07-477F-B84F-8E52A321399E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FEFF8-20EF-407A-B860-41FC39C0E8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mc@adm-edu.spb.ru" TargetMode="External"/><Relationship Id="rId2" Type="http://schemas.openxmlformats.org/officeDocument/2006/relationships/hyperlink" Target="http://adm-edu.spb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edagog.adm-spb.inf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8431" y="908720"/>
            <a:ext cx="6172216" cy="4968552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>
                <a:latin typeface="+mj-lt"/>
              </a:rPr>
              <a:t>Государственное бюджетное учреждение дополнительного профессионального педагогического образования центр повышения квалификации специалистов </a:t>
            </a:r>
            <a:r>
              <a:rPr lang="ru-RU" sz="2400" dirty="0">
                <a:latin typeface="+mj-lt"/>
              </a:rPr>
              <a:t>«Информационно-методический Центр» </a:t>
            </a:r>
            <a:r>
              <a:rPr lang="ru-RU" sz="2400" b="0" dirty="0">
                <a:latin typeface="+mj-lt"/>
              </a:rPr>
              <a:t>Адмиралтейского района</a:t>
            </a:r>
            <a:br>
              <a:rPr lang="ru-RU" sz="2400" b="0" dirty="0">
                <a:latin typeface="+mj-lt"/>
              </a:rPr>
            </a:br>
            <a:r>
              <a:rPr lang="ru-RU" sz="2400" b="0" dirty="0">
                <a:latin typeface="+mj-lt"/>
              </a:rPr>
              <a:t>Санкт-Петербурга</a:t>
            </a:r>
          </a:p>
        </p:txBody>
      </p:sp>
      <p:pic>
        <p:nvPicPr>
          <p:cNvPr id="4" name="Рисунок 3" descr="616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71414"/>
            <a:ext cx="1576358" cy="1368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Рисунок 4" descr="DSC08385.JPG"/>
          <p:cNvPicPr>
            <a:picLocks noChangeAspect="1"/>
          </p:cNvPicPr>
          <p:nvPr/>
        </p:nvPicPr>
        <p:blipFill>
          <a:blip r:embed="rId4" cstate="print"/>
          <a:srcRect l="10444"/>
          <a:stretch>
            <a:fillRect/>
          </a:stretch>
        </p:blipFill>
        <p:spPr>
          <a:xfrm>
            <a:off x="5214942" y="71414"/>
            <a:ext cx="1837686" cy="1368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Рисунок 5" descr="DSC09989.JPG"/>
          <p:cNvPicPr>
            <a:picLocks noChangeAspect="1"/>
          </p:cNvPicPr>
          <p:nvPr/>
        </p:nvPicPr>
        <p:blipFill>
          <a:blip r:embed="rId5" cstate="print"/>
          <a:srcRect l="12798" r="12000"/>
          <a:stretch>
            <a:fillRect/>
          </a:stretch>
        </p:blipFill>
        <p:spPr>
          <a:xfrm>
            <a:off x="3428992" y="72621"/>
            <a:ext cx="1831900" cy="1368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Рисунок 6" descr="IMG_0209.JPG"/>
          <p:cNvPicPr>
            <a:picLocks noChangeAspect="1"/>
          </p:cNvPicPr>
          <p:nvPr/>
        </p:nvPicPr>
        <p:blipFill>
          <a:blip r:embed="rId6" cstate="print"/>
          <a:srcRect l="2522"/>
          <a:stretch>
            <a:fillRect/>
          </a:stretch>
        </p:blipFill>
        <p:spPr>
          <a:xfrm>
            <a:off x="7072330" y="72332"/>
            <a:ext cx="2000264" cy="1368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Рисунок 7" descr="IMG_7486.JPG"/>
          <p:cNvPicPr>
            <a:picLocks noChangeAspect="1"/>
          </p:cNvPicPr>
          <p:nvPr/>
        </p:nvPicPr>
        <p:blipFill>
          <a:blip r:embed="rId7" cstate="print"/>
          <a:srcRect l="6963" r="6003"/>
          <a:stretch>
            <a:fillRect/>
          </a:stretch>
        </p:blipFill>
        <p:spPr>
          <a:xfrm>
            <a:off x="103000" y="71414"/>
            <a:ext cx="1785950" cy="1368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14414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</a:rPr>
              <a:t>Семинары </a:t>
            </a:r>
            <a:r>
              <a:rPr lang="ru-RU" sz="2000" dirty="0" smtClean="0">
                <a:solidFill>
                  <a:srgbClr val="002060"/>
                </a:solidFill>
              </a:rPr>
              <a:t>– практикумы для разных категорий </a:t>
            </a:r>
            <a:r>
              <a:rPr lang="ru-RU" sz="2000" dirty="0">
                <a:solidFill>
                  <a:srgbClr val="002060"/>
                </a:solidFill>
              </a:rPr>
              <a:t>педагогов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002060"/>
                </a:solidFill>
              </a:rPr>
              <a:t>Обсуждение </a:t>
            </a:r>
            <a:r>
              <a:rPr lang="ru-RU" sz="2000" dirty="0">
                <a:solidFill>
                  <a:srgbClr val="002060"/>
                </a:solidFill>
              </a:rPr>
              <a:t>в </a:t>
            </a:r>
            <a:r>
              <a:rPr lang="ru-RU" sz="2000" dirty="0" err="1">
                <a:solidFill>
                  <a:srgbClr val="002060"/>
                </a:solidFill>
              </a:rPr>
              <a:t>микрогруппах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(</a:t>
            </a:r>
            <a:r>
              <a:rPr lang="ru-RU" sz="2000" dirty="0">
                <a:solidFill>
                  <a:srgbClr val="002060"/>
                </a:solidFill>
              </a:rPr>
              <a:t>МО, группы по возрасту)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002060"/>
                </a:solidFill>
              </a:rPr>
              <a:t>Эссе </a:t>
            </a:r>
            <a:r>
              <a:rPr lang="ru-RU" sz="2000" dirty="0">
                <a:solidFill>
                  <a:srgbClr val="002060"/>
                </a:solidFill>
              </a:rPr>
              <a:t>(«Миссия педагога», «Мое педагогическое кредо» и т.п.)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002060"/>
                </a:solidFill>
              </a:rPr>
              <a:t>Конкурсы </a:t>
            </a:r>
            <a:r>
              <a:rPr lang="ru-RU" sz="2000" dirty="0" err="1" smtClean="0">
                <a:solidFill>
                  <a:srgbClr val="002060"/>
                </a:solidFill>
              </a:rPr>
              <a:t>самопрезентаций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002060"/>
                </a:solidFill>
              </a:rPr>
              <a:t>Площадки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 педагогического творчества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002060"/>
                </a:solidFill>
              </a:rPr>
              <a:t>Дискуссионные 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площадки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</a:rPr>
              <a:t>Проблемные семинары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002060"/>
                </a:solidFill>
              </a:rPr>
              <a:t>Фокус-группы </a:t>
            </a:r>
            <a:r>
              <a:rPr lang="ru-RU" sz="2000" dirty="0">
                <a:solidFill>
                  <a:srgbClr val="002060"/>
                </a:solidFill>
              </a:rPr>
              <a:t>он-</a:t>
            </a:r>
            <a:r>
              <a:rPr lang="ru-RU" sz="2000" dirty="0" err="1">
                <a:solidFill>
                  <a:srgbClr val="002060"/>
                </a:solidFill>
              </a:rPr>
              <a:t>лайн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002060"/>
                </a:solidFill>
              </a:rPr>
              <a:t>Тест </a:t>
            </a:r>
            <a:r>
              <a:rPr lang="ru-RU" sz="2000" dirty="0">
                <a:solidFill>
                  <a:srgbClr val="002060"/>
                </a:solidFill>
              </a:rPr>
              <a:t>практических </a:t>
            </a:r>
            <a:r>
              <a:rPr lang="ru-RU" sz="2000" dirty="0" smtClean="0">
                <a:solidFill>
                  <a:srgbClr val="002060"/>
                </a:solidFill>
              </a:rPr>
              <a:t>умений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002060"/>
                </a:solidFill>
              </a:rPr>
              <a:t>Экспресс- диагностика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2520000" cy="1680000"/>
          </a:xfrm>
          <a:prstGeom prst="rect">
            <a:avLst/>
          </a:prstGeom>
          <a:ln w="15875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89776" y="71414"/>
            <a:ext cx="82467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ИНТЕРАКТИВНАЯ 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ФОРМЫ ПРОФЕССИОНАЛЬНОГО ВЗАИМОДЕЙСТВИЯ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60" y="2415268"/>
            <a:ext cx="2520000" cy="1680000"/>
          </a:xfrm>
          <a:prstGeom prst="rect">
            <a:avLst/>
          </a:prstGeom>
          <a:ln w="15875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44" y="4932407"/>
            <a:ext cx="2520000" cy="1680000"/>
          </a:xfrm>
          <a:prstGeom prst="rect">
            <a:avLst/>
          </a:prstGeom>
          <a:ln w="15875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493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t="11426" r="19342" b="9140"/>
          <a:stretch/>
        </p:blipFill>
        <p:spPr bwMode="auto">
          <a:xfrm rot="20410150">
            <a:off x="1181433" y="2316878"/>
            <a:ext cx="4129265" cy="284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89776" y="71414"/>
            <a:ext cx="82467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ЭЛЕКТРОННЫЙ ИНТЕРАКТИВНЫЙ ОБРАЗОВАТЕЛЬНЫЙ РЕСУРС «РЕАЛИЗУЕМ ПРОФЕССИОНАЛЬНЫЙ СТАНДАРТ «ПЕДАГОГ»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 rot="21150760">
            <a:off x="4845653" y="1796276"/>
            <a:ext cx="3979344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1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Дорожная карта</a:t>
            </a:r>
          </a:p>
        </p:txBody>
      </p:sp>
      <p:sp>
        <p:nvSpPr>
          <p:cNvPr id="5" name="Овал 4"/>
          <p:cNvSpPr/>
          <p:nvPr/>
        </p:nvSpPr>
        <p:spPr>
          <a:xfrm>
            <a:off x="4913136" y="3346163"/>
            <a:ext cx="3979344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2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Ресурсная карта</a:t>
            </a:r>
          </a:p>
        </p:txBody>
      </p:sp>
      <p:sp>
        <p:nvSpPr>
          <p:cNvPr id="6" name="Овал 5"/>
          <p:cNvSpPr/>
          <p:nvPr/>
        </p:nvSpPr>
        <p:spPr>
          <a:xfrm rot="576023">
            <a:off x="4508201" y="4831872"/>
            <a:ext cx="3979344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3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14599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4347611"/>
              </p:ext>
            </p:extLst>
          </p:nvPr>
        </p:nvGraphicFramePr>
        <p:xfrm>
          <a:off x="1043608" y="332656"/>
          <a:ext cx="7776864" cy="62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4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93954"/>
            <a:ext cx="7128792" cy="584741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89776" y="71414"/>
            <a:ext cx="82467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ИСТОРИЯ ВОПРОСА: НА ПУТИ К ПРОФЕССИОНАЛЬНОМУ СТАНДАРТУ ПЕДАГОГА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326" y="40816"/>
            <a:ext cx="794214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/>
              <a:t>Видите </a:t>
            </a:r>
            <a:r>
              <a:rPr lang="ru-RU" sz="2800" dirty="0"/>
              <a:t>ли Вы потенциал </a:t>
            </a:r>
            <a:r>
              <a:rPr lang="ru-RU" sz="2800" dirty="0" smtClean="0"/>
              <a:t>Ресурса в </a:t>
            </a:r>
            <a:r>
              <a:rPr lang="ru-RU" sz="2800" dirty="0"/>
              <a:t>управлении изменениями Вашего ОУ?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Какова, с вашей точки зрения временная перспектив изменений, связанных со стандартом? </a:t>
            </a:r>
            <a:r>
              <a:rPr lang="ru-RU" sz="2800" dirty="0" smtClean="0"/>
              <a:t>Как </a:t>
            </a:r>
            <a:r>
              <a:rPr lang="ru-RU" sz="2800" dirty="0"/>
              <a:t>скоро могут появиться реальные изменения в вашем ОУ?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Для </a:t>
            </a:r>
            <a:r>
              <a:rPr lang="ru-RU" sz="2800" dirty="0"/>
              <a:t>какой группы педагогов Вашего </a:t>
            </a:r>
            <a:br>
              <a:rPr lang="ru-RU" sz="2800" dirty="0"/>
            </a:br>
            <a:r>
              <a:rPr lang="ru-RU" sz="2800" dirty="0"/>
              <a:t>ОУ в рамках </a:t>
            </a:r>
            <a:r>
              <a:rPr lang="ru-RU" sz="2800" dirty="0" smtClean="0"/>
              <a:t>реализации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профессионального стандарта </a:t>
            </a:r>
            <a:br>
              <a:rPr lang="ru-RU" sz="2800" dirty="0"/>
            </a:br>
            <a:r>
              <a:rPr lang="ru-RU" sz="2800" dirty="0" smtClean="0"/>
              <a:t>необходимо создать </a:t>
            </a:r>
            <a:r>
              <a:rPr lang="ru-RU" sz="2800" dirty="0"/>
              <a:t>особые условия? 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Что </a:t>
            </a:r>
            <a:r>
              <a:rPr lang="ru-RU" sz="2800" dirty="0"/>
              <a:t>для Вас станет </a:t>
            </a:r>
            <a:r>
              <a:rPr lang="ru-RU" sz="2800" dirty="0" smtClean="0"/>
              <a:t>сигналом</a:t>
            </a:r>
            <a:br>
              <a:rPr lang="ru-RU" sz="2800" dirty="0" smtClean="0"/>
            </a:br>
            <a:r>
              <a:rPr lang="ru-RU" sz="2800" dirty="0" smtClean="0"/>
              <a:t>(признаком</a:t>
            </a:r>
            <a:r>
              <a:rPr lang="ru-RU" sz="2800" dirty="0"/>
              <a:t>) того, что учреждение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живет </a:t>
            </a:r>
            <a:r>
              <a:rPr lang="ru-RU" sz="2800" dirty="0"/>
              <a:t>по профессиональному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стандарту «Педагог»?</a:t>
            </a:r>
            <a:endParaRPr lang="ru-RU" sz="2800" dirty="0"/>
          </a:p>
        </p:txBody>
      </p:sp>
      <p:pic>
        <p:nvPicPr>
          <p:cNvPr id="4098" name="Picture 2" descr="http://cliparts.co/cliparts/dT4/5En/dT45EngX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56907"/>
            <a:ext cx="2249677" cy="327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0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7084" y="332656"/>
            <a:ext cx="8715436" cy="4896544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kumimoji="1" lang="ru-RU" sz="3000" b="0" i="0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Региональная экспериментальная площадка</a:t>
            </a:r>
            <a:br>
              <a:rPr kumimoji="1" lang="ru-RU" sz="3000" b="0" i="0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ru-RU" sz="3000" b="0" i="0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1" lang="ru-RU" sz="3000" b="0" i="0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ru-RU" sz="3000" b="0" i="0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теме:</a:t>
            </a:r>
            <a:br>
              <a:rPr kumimoji="1" lang="ru-RU" sz="3000" b="0" i="0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ru-RU" sz="3600" i="0" kern="0" dirty="0" smtClean="0">
                <a:solidFill>
                  <a:srgbClr val="002060"/>
                </a:solidFill>
                <a:cs typeface="Calibri" panose="020F0502020204030204" pitchFamily="34" charset="0"/>
              </a:rPr>
              <a:t>«Формирование в образовательном учреждении условий </a:t>
            </a:r>
          </a:p>
          <a:p>
            <a:pPr algn="ctr"/>
            <a:r>
              <a:rPr kumimoji="1" lang="ru-RU" sz="3600" i="0" kern="0" dirty="0" smtClean="0">
                <a:solidFill>
                  <a:srgbClr val="002060"/>
                </a:solidFill>
                <a:cs typeface="Calibri" panose="020F0502020204030204" pitchFamily="34" charset="0"/>
              </a:rPr>
              <a:t>для эффективной реализации профессионального стандарта </a:t>
            </a:r>
          </a:p>
          <a:p>
            <a:pPr algn="ctr"/>
            <a:r>
              <a:rPr kumimoji="1" lang="ru-RU" sz="3600" i="0" kern="0" dirty="0" smtClean="0">
                <a:solidFill>
                  <a:srgbClr val="002060"/>
                </a:solidFill>
                <a:cs typeface="Calibri" panose="020F0502020204030204" pitchFamily="34" charset="0"/>
              </a:rPr>
              <a:t>«Педагог»</a:t>
            </a:r>
            <a:endParaRPr kumimoji="1" lang="ru-RU" sz="3600" i="0" kern="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ru-RU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Адрес организации:</a:t>
            </a:r>
            <a:r>
              <a:rPr kumimoji="1" lang="ru-RU" sz="20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1" lang="ru-RU" sz="20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ru-RU" sz="20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190005, Санкт-Петербург, наб. реки Фонтанки,</a:t>
            </a:r>
          </a:p>
          <a:p>
            <a:pPr>
              <a:lnSpc>
                <a:spcPct val="150000"/>
              </a:lnSpc>
            </a:pPr>
            <a:r>
              <a:rPr kumimoji="1" lang="ru-RU" sz="20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д. 134 б (литер А)</a:t>
            </a:r>
          </a:p>
          <a:p>
            <a:pPr>
              <a:lnSpc>
                <a:spcPct val="150000"/>
              </a:lnSpc>
            </a:pPr>
            <a:r>
              <a:rPr kumimoji="1" lang="ru-RU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Телефон:</a:t>
            </a:r>
            <a:r>
              <a:rPr kumimoji="1" lang="ru-RU" sz="20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(812) 251-59-79</a:t>
            </a:r>
          </a:p>
          <a:p>
            <a:pPr>
              <a:lnSpc>
                <a:spcPct val="150000"/>
              </a:lnSpc>
            </a:pPr>
            <a:r>
              <a:rPr kumimoji="1" lang="ru-RU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Официальный сайт:  </a:t>
            </a:r>
            <a:r>
              <a:rPr kumimoji="1" lang="en-US" sz="20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http://adm-edu.spb.ru</a:t>
            </a:r>
            <a:endParaRPr kumimoji="1" lang="ru-RU" sz="20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ru-RU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Эл. адрес: </a:t>
            </a:r>
            <a:r>
              <a:rPr kumimoji="1" lang="en-US" sz="20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imc@adm-edu.spb.ru</a:t>
            </a:r>
            <a:endParaRPr kumimoji="1" lang="ru-RU" sz="20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ru-RU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Сайт «РЕАЛИЗУЕМ ПОФЕССИОНАЛЬНЫЙ СТАНДАРТ «ПЕДАГОГ»: 	</a:t>
            </a:r>
            <a:r>
              <a:rPr kumimoji="1" lang="en-US" sz="20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http://pedagog.adm-spb.info</a:t>
            </a:r>
            <a:endParaRPr kumimoji="1" lang="ru-RU" sz="20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ru-RU" sz="20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1" lang="ru-RU" sz="20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ru-RU" sz="20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Директор ИМЦ -  </a:t>
            </a:r>
          </a:p>
          <a:p>
            <a:pPr>
              <a:lnSpc>
                <a:spcPct val="150000"/>
              </a:lnSpc>
            </a:pPr>
            <a:r>
              <a:rPr kumimoji="1" lang="ru-RU" sz="20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к. п. н. Гребенникова Ольга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7257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684584" y="-603448"/>
            <a:ext cx="10001200" cy="7632848"/>
            <a:chOff x="-684584" y="-603448"/>
            <a:chExt cx="10001200" cy="7632848"/>
          </a:xfrm>
        </p:grpSpPr>
        <p:pic>
          <p:nvPicPr>
            <p:cNvPr id="1026" name="Picture 2" descr="K:\рабочий стол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4584" y="-603448"/>
              <a:ext cx="10001200" cy="7632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21035015">
              <a:off x="4692843" y="3531558"/>
              <a:ext cx="1164483" cy="18736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7780" cmpd="sng">
                    <a:noFill/>
                    <a:prstDash val="solid"/>
                    <a:miter lim="800000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 СТАНДАРТУ</a:t>
              </a:r>
              <a:endParaRPr lang="ru-RU" sz="5400" b="1" i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 rot="20825503">
              <a:off x="2417100" y="630213"/>
              <a:ext cx="763231" cy="1228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7780" cmpd="sng">
                    <a:noFill/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</a:rPr>
                <a:t>К СТАНДАРТУ</a:t>
              </a:r>
              <a:endParaRPr lang="ru-RU" sz="5400" b="1" i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730494">
              <a:off x="5814775" y="225138"/>
              <a:ext cx="1157568" cy="143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7780" cmpd="sng">
                    <a:noFill/>
                    <a:prstDash val="solid"/>
                    <a:miter lim="800000"/>
                  </a:ln>
                  <a:solidFill>
                    <a:schemeClr val="bg2">
                      <a:lumMod val="25000"/>
                    </a:schemeClr>
                  </a:solidFill>
                </a:rPr>
                <a:t>СТАНДАРТ Педагог</a:t>
              </a:r>
              <a:endParaRPr lang="ru-RU" sz="5400" b="1" i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 rot="21005308">
              <a:off x="615231" y="3619462"/>
              <a:ext cx="1157568" cy="143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7780" cmpd="sng">
                    <a:noFill/>
                    <a:prstDash val="solid"/>
                    <a:miter lim="800000"/>
                  </a:ln>
                  <a:solidFill>
                    <a:schemeClr val="bg2">
                      <a:lumMod val="25000"/>
                    </a:schemeClr>
                  </a:solidFill>
                </a:rPr>
                <a:t>СТАНДАРТ Педагог</a:t>
              </a:r>
              <a:endParaRPr lang="ru-RU" sz="5400" b="1" i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 rot="424006">
              <a:off x="6302348" y="4472544"/>
              <a:ext cx="1732700" cy="1430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7780" cmpd="sng">
                    <a:noFill/>
                    <a:prstDash val="solid"/>
                    <a:miter lim="800000"/>
                  </a:ln>
                  <a:solidFill>
                    <a:schemeClr val="bg2">
                      <a:lumMod val="25000"/>
                    </a:schemeClr>
                  </a:solidFill>
                </a:rPr>
                <a:t>Дорожная карта. </a:t>
              </a:r>
              <a:r>
                <a:rPr lang="ru-RU" sz="5400" b="1" i="1" dirty="0" smtClean="0">
                  <a:ln w="17780" cmpd="sng">
                    <a:noFill/>
                    <a:prstDash val="solid"/>
                    <a:miter lim="800000"/>
                  </a:ln>
                  <a:solidFill>
                    <a:schemeClr val="bg2">
                      <a:lumMod val="25000"/>
                    </a:schemeClr>
                  </a:solidFill>
                </a:rPr>
                <a:t>СТАНДАРТ «Педагог»</a:t>
              </a:r>
              <a:endParaRPr lang="ru-RU" sz="5400" b="1" i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4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908720"/>
            <a:ext cx="7728623" cy="554069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89776" y="71414"/>
            <a:ext cx="82467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312" y="1628801"/>
            <a:ext cx="6529088" cy="1938992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2400" b="1" dirty="0">
                <a:solidFill>
                  <a:srgbClr val="002060"/>
                </a:solidFill>
              </a:rPr>
              <a:t>системы действий по </a:t>
            </a:r>
            <a:r>
              <a:rPr lang="ru-RU" sz="2400" b="1" dirty="0" smtClean="0">
                <a:solidFill>
                  <a:srgbClr val="002060"/>
                </a:solidFill>
              </a:rPr>
              <a:t>эффективной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реализации </a:t>
            </a:r>
            <a:r>
              <a:rPr lang="ru-RU" sz="2400" b="1" dirty="0">
                <a:solidFill>
                  <a:srgbClr val="002060"/>
                </a:solidFill>
              </a:rPr>
              <a:t>профессионального стандарта </a:t>
            </a:r>
            <a:r>
              <a:rPr lang="ru-RU" sz="2400" b="1" dirty="0" smtClean="0">
                <a:solidFill>
                  <a:srgbClr val="002060"/>
                </a:solidFill>
              </a:rPr>
              <a:t>педагога в </a:t>
            </a:r>
            <a:r>
              <a:rPr lang="ru-RU" sz="2400" b="1" dirty="0">
                <a:solidFill>
                  <a:srgbClr val="002060"/>
                </a:solidFill>
              </a:rPr>
              <a:t>образовательных учреждениях района с </a:t>
            </a:r>
            <a:r>
              <a:rPr lang="ru-RU" sz="2400" b="1" dirty="0" smtClean="0">
                <a:solidFill>
                  <a:srgbClr val="002060"/>
                </a:solidFill>
              </a:rPr>
              <a:t>учетом их </a:t>
            </a:r>
            <a:r>
              <a:rPr lang="ru-RU" sz="2400" b="1" dirty="0">
                <a:solidFill>
                  <a:srgbClr val="002060"/>
                </a:solidFill>
              </a:rPr>
              <a:t>специфики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ru-RU" sz="2400" b="1" dirty="0">
                <a:solidFill>
                  <a:srgbClr val="002060"/>
                </a:solidFill>
              </a:rPr>
              <a:t>потребностей педагогов </a:t>
            </a:r>
          </a:p>
        </p:txBody>
      </p:sp>
    </p:spTree>
    <p:extLst>
      <p:ext uri="{BB962C8B-B14F-4D97-AF65-F5344CB8AC3E}">
        <p14:creationId xmlns:p14="http://schemas.microsoft.com/office/powerpoint/2010/main" val="3163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 t="16030" r="7436" b="13351"/>
          <a:stretch/>
        </p:blipFill>
        <p:spPr>
          <a:xfrm rot="16200000">
            <a:off x="1548888" y="-752733"/>
            <a:ext cx="6858000" cy="836346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 rot="20510317">
            <a:off x="3635896" y="1257931"/>
            <a:ext cx="4320480" cy="15121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Антистрессовость </a:t>
            </a:r>
            <a:r>
              <a:rPr lang="ru-RU" sz="2800" b="1" dirty="0">
                <a:solidFill>
                  <a:schemeClr val="bg1"/>
                </a:solidFill>
              </a:rPr>
              <a:t>условий</a:t>
            </a:r>
          </a:p>
        </p:txBody>
      </p:sp>
      <p:sp>
        <p:nvSpPr>
          <p:cNvPr id="4" name="Овал 3"/>
          <p:cNvSpPr/>
          <p:nvPr/>
        </p:nvSpPr>
        <p:spPr>
          <a:xfrm>
            <a:off x="1005800" y="1916832"/>
            <a:ext cx="2990136" cy="2952328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Принципы реализации 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49080" y="2841873"/>
            <a:ext cx="4320480" cy="15121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Алгоритмизация действий</a:t>
            </a:r>
          </a:p>
        </p:txBody>
      </p:sp>
      <p:sp>
        <p:nvSpPr>
          <p:cNvPr id="6" name="Овал 5"/>
          <p:cNvSpPr/>
          <p:nvPr/>
        </p:nvSpPr>
        <p:spPr>
          <a:xfrm rot="1659696">
            <a:off x="3419872" y="4598908"/>
            <a:ext cx="4320480" cy="15121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Адресность подхода</a:t>
            </a:r>
          </a:p>
        </p:txBody>
      </p:sp>
    </p:spTree>
    <p:extLst>
      <p:ext uri="{BB962C8B-B14F-4D97-AF65-F5344CB8AC3E}">
        <p14:creationId xmlns:p14="http://schemas.microsoft.com/office/powerpoint/2010/main" val="22279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martyanova\Мои документы\2014 - 2015\август 2015_ Педсовет\педсовет ДОУ\1_методические объединения\DSC08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42027"/>
            <a:ext cx="3600000" cy="2400001"/>
          </a:xfrm>
          <a:prstGeom prst="rect">
            <a:avLst/>
          </a:prstGeom>
          <a:noFill/>
          <a:ln w="381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 and Settings\martyanova\Мои документы\2014 - 2015\август 2015_ Педсовет\педсовет ДОУ\1_методические объединения\DSC08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050">
            <a:off x="1150585" y="3794442"/>
            <a:ext cx="3600000" cy="2400000"/>
          </a:xfrm>
          <a:prstGeom prst="rect">
            <a:avLst/>
          </a:prstGeom>
          <a:noFill/>
          <a:ln w="381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 and Settings\martyanova\Мои документы\2014 - 2015\август 2015_ Педсовет\педсовет ДОУ\2_ярморка_инноваций\_MG_05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3057"/>
            <a:ext cx="3600000" cy="2399999"/>
          </a:xfrm>
          <a:prstGeom prst="rect">
            <a:avLst/>
          </a:prstGeom>
          <a:noFill/>
          <a:ln w="381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9776" y="71414"/>
            <a:ext cx="8246720" cy="6932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САМООЦЕНКИ 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УСПЕШНОЙ ПРАКТИКЕ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712">
            <a:off x="5232912" y="3662272"/>
            <a:ext cx="3564397" cy="2376264"/>
          </a:xfrm>
          <a:prstGeom prst="rect">
            <a:avLst/>
          </a:prstGeom>
          <a:noFill/>
          <a:ln w="381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74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75257" y="260648"/>
            <a:ext cx="8246720" cy="83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ВЕКТОР ПРОФЕССИОНАЛЬНОГО  РАЗВИТИЯ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68760"/>
            <a:ext cx="792088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2060"/>
                </a:solidFill>
              </a:rPr>
              <a:t>современные </a:t>
            </a:r>
            <a:r>
              <a:rPr lang="ru-RU" sz="2800" dirty="0">
                <a:solidFill>
                  <a:srgbClr val="002060"/>
                </a:solidFill>
              </a:rPr>
              <a:t>требования государственной политики в области </a:t>
            </a:r>
            <a:r>
              <a:rPr lang="ru-RU" sz="2800" dirty="0" smtClean="0">
                <a:solidFill>
                  <a:srgbClr val="002060"/>
                </a:solidFill>
              </a:rPr>
              <a:t>образования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2060"/>
                </a:solidFill>
              </a:rPr>
              <a:t>традиции </a:t>
            </a:r>
            <a:r>
              <a:rPr lang="ru-RU" sz="2800" dirty="0">
                <a:solidFill>
                  <a:srgbClr val="002060"/>
                </a:solidFill>
              </a:rPr>
              <a:t>и особенности </a:t>
            </a:r>
            <a:r>
              <a:rPr lang="ru-RU" sz="2800" dirty="0" smtClean="0">
                <a:solidFill>
                  <a:srgbClr val="002060"/>
                </a:solidFill>
              </a:rPr>
              <a:t>учреждения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2060"/>
                </a:solidFill>
              </a:rPr>
              <a:t>склонности </a:t>
            </a:r>
            <a:r>
              <a:rPr lang="ru-RU" sz="2800" dirty="0">
                <a:solidFill>
                  <a:srgbClr val="002060"/>
                </a:solidFill>
              </a:rPr>
              <a:t>и потребности каждого </a:t>
            </a:r>
            <a:r>
              <a:rPr lang="ru-RU" sz="2800" dirty="0" smtClean="0">
                <a:solidFill>
                  <a:srgbClr val="002060"/>
                </a:solidFill>
              </a:rPr>
              <a:t>педагога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2060"/>
                </a:solidFill>
              </a:rPr>
              <a:t>стратегия вертикальной </a:t>
            </a:r>
            <a:r>
              <a:rPr lang="ru-RU" sz="2800" dirty="0">
                <a:solidFill>
                  <a:srgbClr val="002060"/>
                </a:solidFill>
              </a:rPr>
              <a:t>и горизонтальной </a:t>
            </a:r>
            <a:r>
              <a:rPr lang="ru-RU" sz="2800" dirty="0" smtClean="0">
                <a:solidFill>
                  <a:srgbClr val="002060"/>
                </a:solidFill>
              </a:rPr>
              <a:t>карьеры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AutoShape 4" descr="http://us.123rf.com/450wm/cidepix/cidepix0812/cidepix081200025/4017789-a-graph-illustration-of-a-man%27s-rise-to-succ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" t="4525" r="3218" b="5616"/>
          <a:stretch/>
        </p:blipFill>
        <p:spPr>
          <a:xfrm>
            <a:off x="2417018" y="3804862"/>
            <a:ext cx="4807701" cy="2593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80" name="Picture 8" descr="http://h2station.net/wp-content/uploads/2015/05/arrow633-1024x87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38" y="4016257"/>
            <a:ext cx="2875062" cy="191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330">
            <a:off x="6016247" y="4215581"/>
            <a:ext cx="2520000" cy="1680000"/>
          </a:xfrm>
          <a:prstGeom prst="rect">
            <a:avLst/>
          </a:prstGeom>
          <a:ln w="15875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89776" y="71414"/>
            <a:ext cx="82467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РАБОТАЕМ ПО ПРОФЕССИОНАЛЬНОМУ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СТАНДАРТУ «ПЕДАГОГ»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84784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Инновационный педагогический комплекс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Фестиваль передовых педагогических практик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Ярмарка педагогических инноваций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Конкурс лучших практик классного руководства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Клуб «Педагогический Олимп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2060"/>
                </a:solidFill>
              </a:rPr>
              <a:t>Конкурс «Вариативность и творчество»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2060"/>
                </a:solidFill>
              </a:rPr>
              <a:t>«Компьютерное Зазеркалье»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55581"/>
            <a:ext cx="2232248" cy="1488165"/>
          </a:xfrm>
          <a:prstGeom prst="rect">
            <a:avLst/>
          </a:prstGeom>
          <a:ln w="15875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083">
            <a:off x="1401594" y="4796786"/>
            <a:ext cx="2385626" cy="1590417"/>
          </a:xfrm>
          <a:prstGeom prst="rect">
            <a:avLst/>
          </a:prstGeom>
          <a:ln w="15875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788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286</Words>
  <Application>Microsoft Office PowerPoint</Application>
  <PresentationFormat>Экран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Государственное бюджетное учреждение дополнительного профессионального педагогического образования центр повышения квалификации специалистов «Информационно-методический Центр» Адмиралтейского района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110</cp:revision>
  <dcterms:created xsi:type="dcterms:W3CDTF">2015-08-25T21:26:17Z</dcterms:created>
  <dcterms:modified xsi:type="dcterms:W3CDTF">2017-03-29T00:47:09Z</dcterms:modified>
</cp:coreProperties>
</file>